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7" r:id="rId3"/>
    <p:sldId id="266" r:id="rId4"/>
    <p:sldId id="301" r:id="rId5"/>
    <p:sldId id="267" r:id="rId6"/>
    <p:sldId id="303" r:id="rId7"/>
    <p:sldId id="304" r:id="rId8"/>
    <p:sldId id="307" r:id="rId9"/>
    <p:sldId id="308" r:id="rId10"/>
    <p:sldId id="309" r:id="rId11"/>
    <p:sldId id="310" r:id="rId12"/>
    <p:sldId id="313" r:id="rId13"/>
    <p:sldId id="312" r:id="rId14"/>
    <p:sldId id="315" r:id="rId15"/>
    <p:sldId id="316" r:id="rId16"/>
    <p:sldId id="317" r:id="rId17"/>
    <p:sldId id="318" r:id="rId18"/>
  </p:sldIdLst>
  <p:sldSz cx="12192000" cy="6858000" type="screen16x9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1" autoAdjust="0"/>
    <p:restoredTop sz="94270" autoAdjust="0"/>
  </p:normalViewPr>
  <p:slideViewPr>
    <p:cSldViewPr snapToGrid="0">
      <p:cViewPr varScale="1">
        <p:scale>
          <a:sx n="110" d="100"/>
          <a:sy n="110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8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58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59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zh-CN" altLang="en-US"/>
          </a:p>
        </p:txBody>
      </p:sp>
      <p:sp>
        <p:nvSpPr>
          <p:cNvPr id="1048660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1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62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611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104861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1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1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25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  <a:endParaRPr lang="zh-CN" altLang="en-US" dirty="0"/>
          </a:p>
        </p:txBody>
      </p:sp>
      <p:sp>
        <p:nvSpPr>
          <p:cNvPr id="1048585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8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2097155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21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2097156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2097157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2097158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1048589" name="矩形 19"/>
          <p:cNvSpPr/>
          <p:nvPr userDrawn="1"/>
        </p:nvSpPr>
        <p:spPr>
          <a:xfrm>
            <a:off x="10506075" y="204470"/>
            <a:ext cx="1685925" cy="37084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590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591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  <a:endParaRPr lang="en-US" altLang="zh-CN" sz="12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30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6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35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36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3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3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3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41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642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43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644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45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46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47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1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1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1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49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50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52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53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65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5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5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20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2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2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2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2097152" name="图片 15"/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2097153" name="图片 1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2097154" name="图片 1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1048581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58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  <a:endParaRPr lang="en-US" altLang="zh-CN" sz="12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583" name="矩形 7"/>
          <p:cNvSpPr/>
          <p:nvPr userDrawn="1"/>
        </p:nvSpPr>
        <p:spPr>
          <a:xfrm>
            <a:off x="10506075" y="204470"/>
            <a:ext cx="1685925" cy="37084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2.xml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6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tags" Target="../tags/tag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tags" Target="../tags/tag9.xml"/><Relationship Id="rId2" Type="http://schemas.openxmlformats.org/officeDocument/2006/relationships/image" Target="../media/image18.png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image" Target="../media/image16.png"/><Relationship Id="rId7" Type="http://schemas.openxmlformats.org/officeDocument/2006/relationships/tags" Target="../tags/tag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图片 2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2097160" name="Picture 8" descr="æ¥çæºå¾å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</p:spPr>
      </p:pic>
      <p:pic>
        <p:nvPicPr>
          <p:cNvPr id="2097161" name="Picture 12" descr="æ¥çæºå¾å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</p:spPr>
      </p:pic>
      <p:pic>
        <p:nvPicPr>
          <p:cNvPr id="2097162" name="Picture 14" descr="æ¥çæºå¾å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</p:spPr>
      </p:pic>
      <p:sp>
        <p:nvSpPr>
          <p:cNvPr id="1048593" name="文本框 15"/>
          <p:cNvSpPr txBox="1"/>
          <p:nvPr/>
        </p:nvSpPr>
        <p:spPr>
          <a:xfrm>
            <a:off x="695325" y="1335405"/>
            <a:ext cx="10244455" cy="32918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3600" b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 is More: Mitigate Spurious Correlations for Open Domain Dialogue Response Generation Models by Causal Discovery</a:t>
            </a:r>
            <a:endParaRPr lang="en-US" altLang="zh-CN" sz="3600" b="1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2800" b="1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Tao Feng and Lizhen Qu* and Gholamreza Haffari</a:t>
            </a:r>
            <a:endParaRPr lang="en-US" altLang="zh-CN" sz="240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Faculty of Information Technology Monash University, Australia</a:t>
            </a:r>
            <a:endParaRPr lang="en-US" altLang="zh-CN" sz="240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{tao.feng, lizhen.qu, gholamreza.haffari}@monash.edu</a:t>
            </a:r>
            <a:endParaRPr lang="en-US" altLang="zh-CN" sz="240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94" name="文本框 1"/>
          <p:cNvSpPr txBox="1"/>
          <p:nvPr/>
        </p:nvSpPr>
        <p:spPr>
          <a:xfrm>
            <a:off x="8216900" y="5358130"/>
            <a:ext cx="3129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Dongji Wang</a:t>
            </a:r>
            <a:endParaRPr lang="zh-CN" altLang="en-US" sz="1600" b="1" dirty="0">
              <a:solidFill>
                <a:srgbClr val="0020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097163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1" name="文本框 0"/>
          <p:cNvSpPr txBox="1"/>
          <p:nvPr/>
        </p:nvSpPr>
        <p:spPr>
          <a:xfrm>
            <a:off x="8522970" y="4627245"/>
            <a:ext cx="3779520" cy="2921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i="1">
                <a:latin typeface="Cambria Math" panose="02040503050406030204" charset="0"/>
                <a:cs typeface="Cambria Math" panose="02040503050406030204" charset="0"/>
              </a:rPr>
              <a:t>—</a:t>
            </a:r>
            <a:r>
              <a:rPr lang="en-US" altLang="zh-CN" sz="1600" i="1">
                <a:latin typeface="Cambria Math" panose="02040503050406030204" charset="0"/>
                <a:cs typeface="Cambria Math" panose="02040503050406030204" charset="0"/>
              </a:rPr>
              <a:t>ACL2023</a:t>
            </a:r>
            <a:endParaRPr lang="en-US" altLang="zh-CN" sz="1600" i="1">
              <a:latin typeface="Cambria Math" panose="02040503050406030204" charset="0"/>
              <a:cs typeface="Cambria Math" panose="0204050305040603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1393190" y="2526030"/>
                <a:ext cx="9960610" cy="437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0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i) The probability p(l = 1|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b="1">
                            <a:latin typeface="宋体" panose="02010600030101010101" pitchFamily="2" charset="-122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zh-CN" altLang="en-US" sz="2000" b="1">
                            <a:latin typeface="宋体" panose="02010600030101010101" pitchFamily="2" charset="-122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𝑼</m:t>
                        </m:r>
                      </m:e>
                      <m:sub>
                        <m:r>
                          <a:rPr lang="zh-CN" altLang="en-US" sz="2000" b="1">
                            <a:latin typeface="宋体" panose="02010600030101010101" pitchFamily="2" charset="-122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zh-CN" altLang="en-US" sz="20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 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b="1">
                            <a:latin typeface="宋体" panose="02010600030101010101" pitchFamily="2" charset="-122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zh-CN" altLang="en-US" sz="2000" b="1">
                            <a:latin typeface="宋体" panose="02010600030101010101" pitchFamily="2" charset="-122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𝑼</m:t>
                        </m:r>
                      </m:e>
                      <m:sub>
                        <m:r>
                          <a:rPr lang="zh-CN" altLang="en-US" sz="2000" b="1">
                            <a:latin typeface="宋体" panose="02010600030101010101" pitchFamily="2" charset="-122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𝒕</m:t>
                        </m:r>
                        <m:r>
                          <a:rPr lang="zh-CN" altLang="en-US" sz="2000" b="1">
                            <a:latin typeface="宋体" panose="02010600030101010101" pitchFamily="2" charset="-122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−</m:t>
                        </m:r>
                        <m:r>
                          <a:rPr lang="zh-CN" altLang="en-US" sz="2000" b="1">
                            <a:latin typeface="宋体" panose="02010600030101010101" pitchFamily="2" charset="-122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en-US" sz="20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b="1">
                            <a:latin typeface="宋体" panose="02010600030101010101" pitchFamily="2" charset="-122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zh-CN" altLang="en-US" sz="2000" b="1">
                            <a:latin typeface="宋体" panose="02010600030101010101" pitchFamily="2" charset="-122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𝒓</m:t>
                        </m:r>
                      </m:e>
                      <m:sub>
                        <m:r>
                          <a:rPr lang="zh-CN" altLang="en-US" sz="2000" b="1">
                            <a:latin typeface="宋体" panose="02010600030101010101" pitchFamily="2" charset="-122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zh-CN" altLang="en-US" sz="20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) exceeds a predefined threshold 0.9;</a:t>
                </a:r>
                <a:endParaRPr lang="zh-CN" altLang="en-US" sz="20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190" y="2526030"/>
                <a:ext cx="9960610" cy="43751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1391920" y="1412875"/>
            <a:ext cx="20720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kern="100" spc="50" smtClean="0">
                <a:ln w="1143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CONSTRAIN</a:t>
            </a:r>
            <a:r>
              <a:rPr lang="en-US" altLang="zh-CN" sz="2400" b="1" kern="100" spc="50" smtClean="0">
                <a:ln w="1143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altLang="zh-CN" sz="2400" b="1" kern="100" spc="50" smtClean="0">
              <a:ln w="1143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392555" y="3512820"/>
                <a:ext cx="7777480" cy="406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000" b="1">
                    <a:highlight>
                      <a:srgbClr val="FFFF00"/>
                    </a:highlight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ii</a:t>
                </a:r>
                <a:r>
                  <a:rPr lang="zh-CN" altLang="en-US" sz="20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𝑼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zh-CN" altLang="en-US" sz="20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is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𝑼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𝒕</m:t>
                        </m:r>
                        <m:r>
                          <a:rPr lang="en-US" altLang="zh-CN" sz="20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sz="20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CN" altLang="en-US" sz="20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𝑼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𝒕</m:t>
                        </m:r>
                        <m:r>
                          <a:rPr lang="en-US" altLang="zh-CN" sz="20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sz="20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zh-CN" altLang="en-US" sz="20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with respect to a response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𝒓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zh-CN" altLang="en-US" sz="20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.</a:t>
                </a:r>
                <a:endParaRPr lang="zh-CN" altLang="en-US" sz="20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555" y="3512820"/>
                <a:ext cx="7777480" cy="4064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3245" y="1873250"/>
            <a:ext cx="10547350" cy="49339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63245" y="1292860"/>
            <a:ext cx="5974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kern="100" spc="50" smtClean="0">
                <a:ln w="1143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Training and  inference processes</a:t>
            </a:r>
            <a:r>
              <a:rPr lang="en-US" altLang="zh-CN" sz="2400" b="1" kern="100" spc="50" smtClean="0">
                <a:ln w="1143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altLang="zh-CN" sz="2400" b="1" kern="100" spc="50" smtClean="0">
              <a:ln w="1143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ea typeface="楷体" panose="02010609060101010101" pitchFamily="49" charset="-122"/>
                <a:sym typeface="+mn-ea"/>
              </a:rPr>
              <a:t>Conclusion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437765" y="1253490"/>
            <a:ext cx="7065010" cy="52520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ea typeface="楷体" panose="02010609060101010101" pitchFamily="49" charset="-122"/>
                <a:sym typeface="+mn-ea"/>
              </a:rPr>
              <a:t>Conclusion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33625" y="1253490"/>
            <a:ext cx="7315200" cy="52895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ea typeface="楷体" panose="02010609060101010101" pitchFamily="49" charset="-122"/>
                <a:sym typeface="+mn-ea"/>
              </a:rPr>
              <a:t>Conclusion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19170" y="1307465"/>
            <a:ext cx="5153660" cy="49364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ea typeface="楷体" panose="02010609060101010101" pitchFamily="49" charset="-122"/>
                <a:sym typeface="+mn-ea"/>
              </a:rPr>
              <a:t>Conclusion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04925" y="1219200"/>
            <a:ext cx="9581515" cy="48063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ea typeface="楷体" panose="02010609060101010101" pitchFamily="49" charset="-122"/>
                <a:sym typeface="+mn-ea"/>
              </a:rPr>
              <a:t>Conclusion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81330" y="1887220"/>
            <a:ext cx="112401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Cambria Math" panose="02040503050406030204" charset="0"/>
                <a:cs typeface="Cambria Math" panose="02040503050406030204" charset="0"/>
              </a:rPr>
              <a:t>1.We conduct the first empirical study on spurious correlations for dialogue response generation models. </a:t>
            </a:r>
            <a:endParaRPr lang="en-US" altLang="zh-CN" b="1">
              <a:latin typeface="Cambria Math" panose="02040503050406030204" charset="0"/>
              <a:cs typeface="Cambria Math" panose="0204050305040603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1330" y="2889250"/>
            <a:ext cx="103155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Cambria Math" panose="02040503050406030204" charset="0"/>
                <a:cs typeface="Cambria Math" panose="02040503050406030204" charset="0"/>
              </a:rPr>
              <a:t>2.propose a constrained self-training method,coined CONSTRAIN, to train the corresponding classifier.</a:t>
            </a:r>
            <a:endParaRPr lang="en-US" altLang="zh-CN" b="1">
              <a:latin typeface="Cambria Math" panose="02040503050406030204" charset="0"/>
              <a:cs typeface="Cambria Math" panose="0204050305040603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1330" y="3891280"/>
            <a:ext cx="113658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Cambria Math" panose="02040503050406030204" charset="0"/>
                <a:cs typeface="Cambria Math" panose="02040503050406030204" charset="0"/>
              </a:rPr>
              <a:t>3.We propose to train response generationmodels by taking only direct causes as inputs and perform inference using the CI classifier.</a:t>
            </a:r>
            <a:endParaRPr lang="en-US" altLang="zh-CN" b="1">
              <a:latin typeface="Cambria Math" panose="02040503050406030204" charset="0"/>
              <a:cs typeface="Cambria Math" panose="0204050305040603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1" lang="en-US" altLang="zh-CN">
                <a:sym typeface="+mn-ea"/>
              </a:rPr>
              <a:t>Introduction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2175" y="1650365"/>
            <a:ext cx="10698480" cy="4860290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en-US" altLang="zh-CN"/>
              <a:t> </a:t>
            </a:r>
            <a:endParaRPr lang="zh-CN" altLang="en-US" b="0">
              <a:effectLst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26795" y="2047240"/>
            <a:ext cx="10428605" cy="24777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6795" y="4814570"/>
            <a:ext cx="10287000" cy="342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65605" y="2514600"/>
            <a:ext cx="8370570" cy="31838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8200" y="1656080"/>
            <a:ext cx="10026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mpirical study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on spurious correlations for dialogue response generation models：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ea typeface="楷体" panose="02010609060101010101" pitchFamily="49" charset="-122"/>
                <a:sym typeface="+mn-ea"/>
              </a:rPr>
              <a:t>Conclusion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86740" y="4839335"/>
            <a:ext cx="107670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oth models do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not really learn on the utterances that humans use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as causes to articulate responses, but rely heavily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on non-cause utterances.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内容占位符 8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08000" y="1817370"/>
            <a:ext cx="10924540" cy="27101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1" lang="en-US" altLang="zh-CN">
                <a:sym typeface="+mn-ea"/>
              </a:rPr>
              <a:t>Introduction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2175" y="1650365"/>
            <a:ext cx="10698480" cy="4860290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en-US" altLang="zh-CN"/>
              <a:t> </a:t>
            </a:r>
            <a:endParaRPr lang="zh-CN" altLang="en-US" b="0">
              <a:effectLst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26795" y="2047240"/>
            <a:ext cx="10428605" cy="24777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6795" y="4814570"/>
            <a:ext cx="10287000" cy="342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8150" y="1386205"/>
            <a:ext cx="10515600" cy="685165"/>
          </a:xfrm>
        </p:spPr>
        <p:txBody>
          <a:bodyPr/>
          <a:p>
            <a:pPr marL="0" indent="0">
              <a:buNone/>
            </a:pPr>
            <a:r>
              <a:rPr lang="zh-CN" altLang="en-US"/>
              <a:t>Causal Discovery Background</a:t>
            </a:r>
            <a:r>
              <a:rPr lang="en-US" altLang="zh-CN"/>
              <a:t>: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1670050" y="2413635"/>
                <a:ext cx="2275205" cy="34099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>
                    <a:latin typeface="Arial" panose="020B0604020202020204" pitchFamily="34" charset="0"/>
                    <a:cs typeface="Arial" panose="020B0604020202020204" pitchFamily="34" charset="0"/>
                  </a:rPr>
                  <a:t>→g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>
                    <a:latin typeface="Arial" panose="020B0604020202020204" pitchFamily="34" charset="0"/>
                    <a:cs typeface="Arial" panose="020B0604020202020204" pitchFamily="34" charset="0"/>
                  </a:rPr>
                  <a:t>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050" y="2413635"/>
                <a:ext cx="2275205" cy="340995"/>
              </a:xfrm>
              <a:prstGeom prst="rect">
                <a:avLst/>
              </a:prstGeom>
              <a:blipFill rotWithShape="1">
                <a:blip r:embed="rId1"/>
                <a:stretch>
                  <a:fillRect b="-206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966970" y="2449830"/>
                <a:ext cx="1588770" cy="462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i="1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970" y="2449830"/>
                <a:ext cx="1588770" cy="4629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6366510" y="2460625"/>
                <a:ext cx="4064000" cy="452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  </m:t>
                          </m:r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| </m:t>
                          </m:r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,−</m:t>
                          </m:r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510" y="2460625"/>
                <a:ext cx="4064000" cy="4521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821295" y="2531745"/>
            <a:ext cx="323215" cy="29908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456940" y="3290570"/>
            <a:ext cx="3329305" cy="3314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 sz="3600" i="1">
              <a:latin typeface="Cambria Math" panose="02040503050406030204" charset="0"/>
              <a:cs typeface="Cambria Math" panose="020405030504060302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38150" y="3429000"/>
            <a:ext cx="656590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600" b="1" kern="100" spc="50" smtClean="0">
                <a:ln w="1143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CI（</a:t>
            </a:r>
            <a:r>
              <a:rPr lang="en-US" altLang="zh-CN" sz="1800">
                <a:latin typeface="Arial" panose="020B0604020202020204" pitchFamily="34" charset="0"/>
                <a:cs typeface="Arial" panose="020B0604020202020204" pitchFamily="34" charset="0"/>
              </a:rPr>
              <a:t>Conditional Independence Testing</a:t>
            </a:r>
            <a:r>
              <a:rPr lang="zh-CN" altLang="en-US" sz="2600" b="1" kern="100" spc="50" smtClean="0">
                <a:ln w="1143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600" b="1" kern="100" spc="50" smtClean="0">
              <a:ln w="1143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97245" y="3429000"/>
            <a:ext cx="519303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600" b="1" kern="100" spc="50" smtClean="0">
                <a:ln w="1143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2600" b="1" kern="100" spc="50" smtClean="0">
                <a:ln w="1143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lassifier-based CI test</a:t>
            </a:r>
            <a:endParaRPr lang="zh-CN" altLang="en-US" sz="2600" b="1" kern="100" spc="50" smtClean="0">
              <a:ln w="1143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4966970" y="3290570"/>
                <a:ext cx="756920" cy="76835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400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</m:oMath>
                  </m:oMathPara>
                </a14:m>
                <a:endParaRPr lang="en-US" altLang="zh-CN" sz="4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970" y="3290570"/>
                <a:ext cx="756920" cy="76835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71270" y="1667510"/>
            <a:ext cx="4518025" cy="3378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96000" y="1635125"/>
            <a:ext cx="4523105" cy="34105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84555" y="1731010"/>
            <a:ext cx="6674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Cambria Math" panose="02040503050406030204" charset="0"/>
                <a:cs typeface="Cambria Math" panose="02040503050406030204" charset="0"/>
              </a:rPr>
              <a:t>Assumption 1. For each response rt, g(ut−1) →g(rt) always holds.</a:t>
            </a:r>
            <a:endParaRPr lang="en-US" altLang="zh-CN" i="1">
              <a:latin typeface="Cambria Math" panose="02040503050406030204" charset="0"/>
              <a:cs typeface="Cambria Math" panose="0204050305040603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8835" y="2172335"/>
            <a:ext cx="10617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Cambria Math" panose="02040503050406030204" charset="0"/>
                <a:cs typeface="Cambria Math" panose="02040503050406030204" charset="0"/>
              </a:rPr>
              <a:t>Assumption 2. There are at most two direct causes for the latent random variable vector of a response.</a:t>
            </a:r>
            <a:endParaRPr lang="en-US" altLang="zh-CN" i="1">
              <a:latin typeface="Cambria Math" panose="02040503050406030204" charset="0"/>
              <a:cs typeface="Cambria Math" panose="020405030504060302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8200" y="2613660"/>
            <a:ext cx="10514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Cambria Math" panose="02040503050406030204" charset="0"/>
                <a:cs typeface="Cambria Math" panose="02040503050406030204" charset="0"/>
              </a:rPr>
              <a:t>Assumption 3. If there is an edge between g(ui) and g(uj ) in a causal graph and i&lt;j, then g(ui) → g(uj ).</a:t>
            </a:r>
            <a:endParaRPr lang="en-US" altLang="zh-CN" i="1">
              <a:latin typeface="Cambria Math" panose="02040503050406030204" charset="0"/>
              <a:cs typeface="Cambria Math" panose="0204050305040603020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82315" y="2981960"/>
            <a:ext cx="4818380" cy="36398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12240"/>
            <a:ext cx="10515600" cy="596265"/>
          </a:xfrm>
        </p:spPr>
        <p:txBody>
          <a:bodyPr/>
          <a:p>
            <a:r>
              <a:rPr lang="en-US" altLang="zh-CN">
                <a:sym typeface="+mn-ea"/>
              </a:rPr>
              <a:t>C</a:t>
            </a:r>
            <a:r>
              <a:rPr>
                <a:sym typeface="+mn-ea"/>
              </a:rPr>
              <a:t>lassifier-based CI test：</a:t>
            </a:r>
            <a:endParaRPr lang="zh-CN" altLang="en-US" b="1" kern="100" spc="50" smtClean="0">
              <a:ln w="1143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838200" y="2492375"/>
                <a:ext cx="2078990" cy="361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  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| 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92375"/>
                <a:ext cx="2078990" cy="36131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838200" y="3296285"/>
                <a:ext cx="2050415" cy="36131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  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| 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96285"/>
                <a:ext cx="2050415" cy="3613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2888551" y="2412301"/>
                <a:ext cx="629285" cy="95313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</m:oMath>
                  </m:oMathPara>
                </a14:m>
                <a:endParaRPr lang="en-US" altLang="zh-CN" sz="28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/>
                <a:endParaRPr lang="en-US" altLang="zh-CN" sz="28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551" y="2412301"/>
                <a:ext cx="629285" cy="953135"/>
              </a:xfrm>
              <a:prstGeom prst="rect">
                <a:avLst/>
              </a:prstGeom>
              <a:blipFill rotWithShape="1">
                <a:blip r:embed="rId3"/>
                <a:stretch>
                  <a:fillRect l="-91" t="-60" r="91" b="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4732020" y="2460625"/>
                <a:ext cx="5014595" cy="39306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𝑍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 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𝑍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| 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𝑍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𝑍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| 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𝑍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𝑝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𝑍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| 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𝑍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020" y="2460625"/>
                <a:ext cx="5014595" cy="393065"/>
              </a:xfrm>
              <a:prstGeom prst="rect">
                <a:avLst/>
              </a:prstGeom>
              <a:blipFill rotWithShape="1">
                <a:blip r:embed="rId4"/>
                <a:stretch>
                  <a:fillRect b="-544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2830195" y="3255645"/>
                <a:ext cx="746125" cy="34671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</m:oMath>
                  </m:oMathPara>
                </a14:m>
                <a:endParaRPr lang="en-US" altLang="zh-CN" sz="28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en-US" altLang="zh-CN" sz="28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195" y="3255645"/>
                <a:ext cx="746125" cy="346710"/>
              </a:xfrm>
              <a:prstGeom prst="rect">
                <a:avLst/>
              </a:prstGeom>
              <a:blipFill rotWithShape="1">
                <a:blip r:embed="rId5"/>
                <a:stretch>
                  <a:fillRect b="-1593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4732020" y="3305810"/>
                <a:ext cx="4369435" cy="657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𝑍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 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𝑍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| 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𝑍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𝛧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 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𝑍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𝑝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𝑍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| 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𝑍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020" y="3305810"/>
                <a:ext cx="4369435" cy="6578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3824605" y="2517140"/>
            <a:ext cx="509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Cambria Math" panose="02040503050406030204" charset="0"/>
                <a:cs typeface="Cambria Math" panose="02040503050406030204" charset="0"/>
              </a:rPr>
              <a:t>L:0</a:t>
            </a:r>
            <a:endParaRPr lang="en-US" altLang="zh-CN" i="1">
              <a:latin typeface="Cambria Math" panose="02040503050406030204" charset="0"/>
              <a:cs typeface="Cambria Math" panose="0204050305040603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24605" y="3365500"/>
            <a:ext cx="772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Cambria Math" panose="02040503050406030204" charset="0"/>
                <a:cs typeface="Cambria Math" panose="02040503050406030204" charset="0"/>
              </a:rPr>
              <a:t>L:1</a:t>
            </a:r>
            <a:endParaRPr lang="en-US" altLang="zh-CN" i="1">
              <a:latin typeface="Cambria Math" panose="02040503050406030204" charset="0"/>
              <a:cs typeface="Cambria Math" panose="020405030504060302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417320" y="3360420"/>
            <a:ext cx="257175" cy="2381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445895" y="2584450"/>
            <a:ext cx="228600" cy="2000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838200" y="4213860"/>
                <a:ext cx="8243570" cy="374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 b="1">
                    <a:latin typeface="Cambria Math" panose="02040503050406030204" charset="0"/>
                    <a:cs typeface="Cambria Math" panose="02040503050406030204" charset="0"/>
                  </a:rPr>
                  <a:t>The classifier aims to capture the conditional distribution  p(l|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𝒁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altLang="zh-CN" b="1">
                    <a:latin typeface="Cambria Math" panose="02040503050406030204" charset="0"/>
                    <a:cs typeface="Cambria Math" panose="0204050305040603020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𝒁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𝒕</m:t>
                        </m:r>
                        <m:r>
                          <a:rPr lang="en-US" altLang="zh-CN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b="1">
                    <a:latin typeface="Cambria Math" panose="02040503050406030204" charset="0"/>
                    <a:cs typeface="Cambria Math" panose="0204050305040603020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𝒁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zh-CN" b="1">
                    <a:latin typeface="Cambria Math" panose="02040503050406030204" charset="0"/>
                    <a:cs typeface="Cambria Math" panose="02040503050406030204" charset="0"/>
                  </a:rPr>
                  <a:t> ).</a:t>
                </a:r>
                <a:endParaRPr lang="en-US" altLang="zh-CN" b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13860"/>
                <a:ext cx="8243570" cy="37401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commondata" val="eyJoZGlkIjoiNzA2ZWUxNzBkNTY1MDhmOWQ1NzJkZTQ0YmY2MjhhZj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lang="en-US" altLang="zh-CN" i="1">
            <a:latin typeface="Cambria Math" panose="02040503050406030204" charset="0"/>
            <a:cs typeface="Cambria Math" panose="02040503050406030204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2005</Words>
  <Application>WPS 演示</Application>
  <PresentationFormat/>
  <Paragraphs>107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宋体</vt:lpstr>
      <vt:lpstr>Wingdings</vt:lpstr>
      <vt:lpstr>Cambria Math</vt:lpstr>
      <vt:lpstr>Gill Sans Ultra Bold</vt:lpstr>
      <vt:lpstr>微软雅黑</vt:lpstr>
      <vt:lpstr>Times New Roman</vt:lpstr>
      <vt:lpstr>华康俪金黑W8(P)</vt:lpstr>
      <vt:lpstr>黑体</vt:lpstr>
      <vt:lpstr>Wingdings</vt:lpstr>
      <vt:lpstr>仿宋</vt:lpstr>
      <vt:lpstr>楷体</vt:lpstr>
      <vt:lpstr>Arial Unicode MS</vt:lpstr>
      <vt:lpstr>等线</vt:lpstr>
      <vt:lpstr>Calibri</vt:lpstr>
      <vt:lpstr>Office 主题​​</vt:lpstr>
      <vt:lpstr>PowerPoint 演示文稿</vt:lpstr>
      <vt:lpstr>Introduction</vt:lpstr>
      <vt:lpstr>Experiments</vt:lpstr>
      <vt:lpstr>Conclusion</vt:lpstr>
      <vt:lpstr>Introduction</vt:lpstr>
      <vt:lpstr>Method</vt:lpstr>
      <vt:lpstr>Method</vt:lpstr>
      <vt:lpstr>Method</vt:lpstr>
      <vt:lpstr>Method</vt:lpstr>
      <vt:lpstr>Method</vt:lpstr>
      <vt:lpstr>Method</vt:lpstr>
      <vt:lpstr>Conclusion</vt:lpstr>
      <vt:lpstr>Conclusion</vt:lpstr>
      <vt:lpstr>Conclusion</vt:lpstr>
      <vt:lpstr>Conclusion</vt:lpstr>
      <vt:lpstr>Conclusion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azhen</cp:lastModifiedBy>
  <cp:revision>18</cp:revision>
  <dcterms:created xsi:type="dcterms:W3CDTF">2022-03-30T03:26:00Z</dcterms:created>
  <dcterms:modified xsi:type="dcterms:W3CDTF">2023-12-07T13:03:12Z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2A175E69AE5D4D4FB19308F8614723C8_13</vt:lpwstr>
  </property>
</Properties>
</file>